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3"/>
    <p:sldId id="257" r:id="rId74"/>
    <p:sldId id="258" r:id="rId75"/>
    <p:sldId id="259" r:id="rId76"/>
    <p:sldId id="260" r:id="rId77"/>
    <p:sldId id="261" r:id="rId78"/>
    <p:sldId id="262" r:id="rId79"/>
    <p:sldId id="263" r:id="rId80"/>
    <p:sldId id="264" r:id="rId81"/>
    <p:sldId id="265" r:id="rId8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Helvetica Now" charset="1" panose="020B0504030202020204"/>
      <p:regular r:id="rId14"/>
    </p:embeddedFont>
    <p:embeddedFont>
      <p:font typeface="Helvetica Now Bold" charset="1" panose="020B0804030202020204"/>
      <p:regular r:id="rId15"/>
    </p:embeddedFont>
    <p:embeddedFont>
      <p:font typeface="Helvetica Now Italics" charset="1" panose="020B0504030202090204"/>
      <p:regular r:id="rId16"/>
    </p:embeddedFont>
    <p:embeddedFont>
      <p:font typeface="Helvetica Now Bold Italics" charset="1" panose="020B0904030202090204"/>
      <p:regular r:id="rId17"/>
    </p:embeddedFont>
    <p:embeddedFont>
      <p:font typeface="Helvetica Now Light" charset="1" panose="020B0404030202020204"/>
      <p:regular r:id="rId18"/>
    </p:embeddedFont>
    <p:embeddedFont>
      <p:font typeface="Helvetica Now Light Italics" charset="1" panose="020B0404030202090204"/>
      <p:regular r:id="rId19"/>
    </p:embeddedFont>
    <p:embeddedFont>
      <p:font typeface="Helvetica Now Heavy" charset="1" panose="020B0A04030202020204"/>
      <p:regular r:id="rId20"/>
    </p:embeddedFont>
    <p:embeddedFont>
      <p:font typeface="Helvetica Now Heavy Italics" charset="1" panose="020B0A040302020902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Cy Grotesk Grand" charset="1" panose="00000507000000000000"/>
      <p:regular r:id="rId28"/>
    </p:embeddedFont>
    <p:embeddedFont>
      <p:font typeface="Cy Grotesk Grand Bold" charset="1" panose="00000807000000000000"/>
      <p:regular r:id="rId29"/>
    </p:embeddedFont>
    <p:embeddedFont>
      <p:font typeface="Cy Grotesk Grand Thin" charset="1" panose="00000207000000000000"/>
      <p:regular r:id="rId30"/>
    </p:embeddedFont>
    <p:embeddedFont>
      <p:font typeface="Cy Grotesk Grand Light" charset="1" panose="00000407000000000000"/>
      <p:regular r:id="rId31"/>
    </p:embeddedFont>
    <p:embeddedFont>
      <p:font typeface="Cy Grotesk Grand Semi-Bold" charset="1" panose="00000707000000000000"/>
      <p:regular r:id="rId32"/>
    </p:embeddedFont>
    <p:embeddedFont>
      <p:font typeface="Cy Grotesk Grand Ultra-Bold" charset="1" panose="00000907000000000000"/>
      <p:regular r:id="rId33"/>
    </p:embeddedFont>
    <p:embeddedFont>
      <p:font typeface="Cy Grotesk Grand Heavy" charset="1" panose="00000A07000000000000"/>
      <p:regular r:id="rId34"/>
    </p:embeddedFont>
    <p:embeddedFont>
      <p:font typeface="Neue Machina" charset="1" panose="00000500000000000000"/>
      <p:regular r:id="rId35"/>
    </p:embeddedFont>
    <p:embeddedFont>
      <p:font typeface="Neue Machina Light" charset="1" panose="00000400000000000000"/>
      <p:regular r:id="rId36"/>
    </p:embeddedFont>
    <p:embeddedFont>
      <p:font typeface="Neue Machina Ultra-Bold" charset="1" panose="00000900000000000000"/>
      <p:regular r:id="rId37"/>
    </p:embeddedFont>
    <p:embeddedFont>
      <p:font typeface="Cy Grotesk Key" charset="1" panose="00000500000000000000"/>
      <p:regular r:id="rId38"/>
    </p:embeddedFont>
    <p:embeddedFont>
      <p:font typeface="Cy Grotesk Key Bold" charset="1" panose="00000800000000000000"/>
      <p:regular r:id="rId39"/>
    </p:embeddedFont>
    <p:embeddedFont>
      <p:font typeface="Cy Grotesk Key Thin" charset="1" panose="00000200000000000000"/>
      <p:regular r:id="rId40"/>
    </p:embeddedFont>
    <p:embeddedFont>
      <p:font typeface="Cy Grotesk Key Light" charset="1" panose="00000400000000000000"/>
      <p:regular r:id="rId41"/>
    </p:embeddedFont>
    <p:embeddedFont>
      <p:font typeface="Cy Grotesk Key Semi-Bold" charset="1" panose="00000700000000000000"/>
      <p:regular r:id="rId42"/>
    </p:embeddedFont>
    <p:embeddedFont>
      <p:font typeface="Cy Grotesk Key Ultra-Bold" charset="1" panose="00000900000000000000"/>
      <p:regular r:id="rId43"/>
    </p:embeddedFont>
    <p:embeddedFont>
      <p:font typeface="Cy Grotesk Key Heavy" charset="1" panose="00000A00000000000000"/>
      <p:regular r:id="rId44"/>
    </p:embeddedFont>
    <p:embeddedFont>
      <p:font typeface="HK Grotesk" charset="1" panose="00000500000000000000"/>
      <p:regular r:id="rId45"/>
    </p:embeddedFont>
    <p:embeddedFont>
      <p:font typeface="HK Grotesk Bold" charset="1" panose="00000800000000000000"/>
      <p:regular r:id="rId46"/>
    </p:embeddedFont>
    <p:embeddedFont>
      <p:font typeface="HK Grotesk Italics" charset="1" panose="00000500000000000000"/>
      <p:regular r:id="rId47"/>
    </p:embeddedFont>
    <p:embeddedFont>
      <p:font typeface="HK Grotesk Bold Italics" charset="1" panose="00000800000000000000"/>
      <p:regular r:id="rId48"/>
    </p:embeddedFont>
    <p:embeddedFont>
      <p:font typeface="HK Grotesk Light" charset="1" panose="00000400000000000000"/>
      <p:regular r:id="rId49"/>
    </p:embeddedFont>
    <p:embeddedFont>
      <p:font typeface="HK Grotesk Light Italics" charset="1" panose="00000400000000000000"/>
      <p:regular r:id="rId50"/>
    </p:embeddedFont>
    <p:embeddedFont>
      <p:font typeface="HK Grotesk Medium" charset="1" panose="00000600000000000000"/>
      <p:regular r:id="rId51"/>
    </p:embeddedFont>
    <p:embeddedFont>
      <p:font typeface="HK Grotesk Medium Italics" charset="1" panose="00000600000000000000"/>
      <p:regular r:id="rId52"/>
    </p:embeddedFont>
    <p:embeddedFont>
      <p:font typeface="HK Grotesk Semi-Bold" charset="1" panose="00000700000000000000"/>
      <p:regular r:id="rId53"/>
    </p:embeddedFont>
    <p:embeddedFont>
      <p:font typeface="HK Grotesk Semi-Bold Italics" charset="1" panose="00000700000000000000"/>
      <p:regular r:id="rId54"/>
    </p:embeddedFont>
    <p:embeddedFont>
      <p:font typeface="Montserrat" charset="1" panose="00000500000000000000"/>
      <p:regular r:id="rId55"/>
    </p:embeddedFont>
    <p:embeddedFont>
      <p:font typeface="Montserrat Bold" charset="1" panose="00000800000000000000"/>
      <p:regular r:id="rId56"/>
    </p:embeddedFont>
    <p:embeddedFont>
      <p:font typeface="Montserrat Italics" charset="1" panose="00000500000000000000"/>
      <p:regular r:id="rId57"/>
    </p:embeddedFont>
    <p:embeddedFont>
      <p:font typeface="Montserrat Bold Italics" charset="1" panose="00000800000000000000"/>
      <p:regular r:id="rId58"/>
    </p:embeddedFont>
    <p:embeddedFont>
      <p:font typeface="Montserrat Thin" charset="1" panose="00000300000000000000"/>
      <p:regular r:id="rId59"/>
    </p:embeddedFont>
    <p:embeddedFont>
      <p:font typeface="Montserrat Thin Italics" charset="1" panose="00000300000000000000"/>
      <p:regular r:id="rId60"/>
    </p:embeddedFont>
    <p:embeddedFont>
      <p:font typeface="Montserrat Extra-Light" charset="1" panose="00000300000000000000"/>
      <p:regular r:id="rId61"/>
    </p:embeddedFont>
    <p:embeddedFont>
      <p:font typeface="Montserrat Extra-Light Italics" charset="1" panose="00000300000000000000"/>
      <p:regular r:id="rId62"/>
    </p:embeddedFont>
    <p:embeddedFont>
      <p:font typeface="Montserrat Light" charset="1" panose="00000400000000000000"/>
      <p:regular r:id="rId63"/>
    </p:embeddedFont>
    <p:embeddedFont>
      <p:font typeface="Montserrat Light Italics" charset="1" panose="00000400000000000000"/>
      <p:regular r:id="rId64"/>
    </p:embeddedFont>
    <p:embeddedFont>
      <p:font typeface="Montserrat Medium" charset="1" panose="00000600000000000000"/>
      <p:regular r:id="rId65"/>
    </p:embeddedFont>
    <p:embeddedFont>
      <p:font typeface="Montserrat Medium Italics" charset="1" panose="00000600000000000000"/>
      <p:regular r:id="rId66"/>
    </p:embeddedFont>
    <p:embeddedFont>
      <p:font typeface="Montserrat Semi-Bold" charset="1" panose="00000700000000000000"/>
      <p:regular r:id="rId67"/>
    </p:embeddedFont>
    <p:embeddedFont>
      <p:font typeface="Montserrat Semi-Bold Italics" charset="1" panose="00000700000000000000"/>
      <p:regular r:id="rId68"/>
    </p:embeddedFont>
    <p:embeddedFont>
      <p:font typeface="Montserrat Ultra-Bold" charset="1" panose="00000900000000000000"/>
      <p:regular r:id="rId69"/>
    </p:embeddedFont>
    <p:embeddedFont>
      <p:font typeface="Montserrat Ultra-Bold Italics" charset="1" panose="00000900000000000000"/>
      <p:regular r:id="rId70"/>
    </p:embeddedFont>
    <p:embeddedFont>
      <p:font typeface="Montserrat Heavy" charset="1" panose="00000A00000000000000"/>
      <p:regular r:id="rId71"/>
    </p:embeddedFont>
    <p:embeddedFont>
      <p:font typeface="Montserrat Heavy Italics" charset="1" panose="00000A0000000000000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slides/slide1.xml" Type="http://schemas.openxmlformats.org/officeDocument/2006/relationships/slide"/><Relationship Id="rId74" Target="slides/slide2.xml" Type="http://schemas.openxmlformats.org/officeDocument/2006/relationships/slide"/><Relationship Id="rId75" Target="slides/slide3.xml" Type="http://schemas.openxmlformats.org/officeDocument/2006/relationships/slide"/><Relationship Id="rId76" Target="slides/slide4.xml" Type="http://schemas.openxmlformats.org/officeDocument/2006/relationships/slide"/><Relationship Id="rId77" Target="slides/slide5.xml" Type="http://schemas.openxmlformats.org/officeDocument/2006/relationships/slide"/><Relationship Id="rId78" Target="slides/slide6.xml" Type="http://schemas.openxmlformats.org/officeDocument/2006/relationships/slide"/><Relationship Id="rId79" Target="slides/slide7.xml" Type="http://schemas.openxmlformats.org/officeDocument/2006/relationships/slide"/><Relationship Id="rId8" Target="fonts/font8.fntdata" Type="http://schemas.openxmlformats.org/officeDocument/2006/relationships/font"/><Relationship Id="rId80" Target="slides/slide8.xml" Type="http://schemas.openxmlformats.org/officeDocument/2006/relationships/slide"/><Relationship Id="rId81" Target="slides/slide9.xml" Type="http://schemas.openxmlformats.org/officeDocument/2006/relationships/slide"/><Relationship Id="rId82" Target="slides/slide10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https://drive.google.com/file/d/1hLEEw6QgiAO4eQ7HDlMeyjxQ-nepgBRD/view?usp=sharing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file/d/10ff_8o-cr7ai4PbqlH2hYO6Q1jyzxdSv/view?usp=share_link" TargetMode="External" Type="http://schemas.openxmlformats.org/officeDocument/2006/relationships/hyperlink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4.png" Type="http://schemas.openxmlformats.org/officeDocument/2006/relationships/image"/><Relationship Id="rId9" Target="https://drive.google.com/file/d/10ff_8o-cr7ai4PbqlH2hYO6Q1jyzxdSv/view?usp=share_link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3300258" y="6780230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643301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11258" y="1922873"/>
            <a:ext cx="13448042" cy="1882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FFFFFF"/>
                </a:solidFill>
                <a:latin typeface="Neue Machina Ultra-Bold"/>
              </a:rPr>
              <a:t>Product Requirement Document (PRD) - Edusakha Events Feature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4772445"/>
            <a:ext cx="17514352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Cy Grotesk Grand Bold"/>
              </a:rPr>
              <a:t>An Interface for conducting live webinars along with AI chatbot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25150" y="7115680"/>
            <a:ext cx="6037699" cy="281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</a:pPr>
            <a:r>
              <a:rPr lang="en-US" sz="3202">
                <a:solidFill>
                  <a:srgbClr val="FFFFFF"/>
                </a:solidFill>
                <a:latin typeface="Canva Sans Bold"/>
              </a:rPr>
              <a:t>-by Inno Tech Titans</a:t>
            </a:r>
          </a:p>
          <a:p>
            <a:pPr algn="ctr">
              <a:lnSpc>
                <a:spcPts val="4483"/>
              </a:lnSpc>
            </a:pPr>
            <a:r>
              <a:rPr lang="en-US" sz="3202">
                <a:solidFill>
                  <a:srgbClr val="FFFFFF"/>
                </a:solidFill>
                <a:latin typeface="Canva Sans Bold"/>
              </a:rPr>
              <a:t>Prem Joshi (L)</a:t>
            </a:r>
          </a:p>
          <a:p>
            <a:pPr algn="ctr">
              <a:lnSpc>
                <a:spcPts val="4483"/>
              </a:lnSpc>
            </a:pPr>
            <a:r>
              <a:rPr lang="en-US" sz="3202">
                <a:solidFill>
                  <a:srgbClr val="FFFFFF"/>
                </a:solidFill>
                <a:latin typeface="Canva Sans Bold"/>
              </a:rPr>
              <a:t>Veena Gidwani</a:t>
            </a:r>
          </a:p>
          <a:p>
            <a:pPr algn="ctr">
              <a:lnSpc>
                <a:spcPts val="4483"/>
              </a:lnSpc>
            </a:pPr>
            <a:r>
              <a:rPr lang="en-US" sz="3202">
                <a:solidFill>
                  <a:srgbClr val="FFFFFF"/>
                </a:solidFill>
                <a:latin typeface="Canva Sans Bold"/>
              </a:rPr>
              <a:t>Samraat Pratap Singh</a:t>
            </a:r>
          </a:p>
          <a:p>
            <a:pPr algn="ctr" marL="0" indent="0" lvl="0">
              <a:lnSpc>
                <a:spcPts val="4483"/>
              </a:lnSpc>
              <a:spcBef>
                <a:spcPct val="0"/>
              </a:spcBef>
            </a:pPr>
            <a:r>
              <a:rPr lang="en-US" sz="3202">
                <a:solidFill>
                  <a:srgbClr val="FFFFFF"/>
                </a:solidFill>
                <a:latin typeface="Canva Sans Bold"/>
              </a:rPr>
              <a:t>Dev Mehta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0801" y="4452901"/>
            <a:ext cx="10746291" cy="99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2"/>
              </a:lnSpc>
              <a:spcBef>
                <a:spcPct val="0"/>
              </a:spcBef>
            </a:pPr>
            <a:r>
              <a:rPr lang="en-US" sz="6468">
                <a:solidFill>
                  <a:srgbClr val="FFFFFF"/>
                </a:solidFill>
                <a:latin typeface="Cy Grotesk Grand"/>
              </a:rPr>
              <a:t>Thank You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60801" y="5429250"/>
            <a:ext cx="1074629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Cy Grotesk Grand"/>
              </a:rPr>
              <a:t>Team InnoTech Titans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38128" y="-6500316"/>
            <a:ext cx="10957451" cy="10957451"/>
          </a:xfrm>
          <a:custGeom>
            <a:avLst/>
            <a:gdLst/>
            <a:ahLst/>
            <a:cxnLst/>
            <a:rect r="r" b="b" t="t" l="l"/>
            <a:pathLst>
              <a:path h="10957451" w="10957451">
                <a:moveTo>
                  <a:pt x="0" y="0"/>
                </a:moveTo>
                <a:lnTo>
                  <a:pt x="10957451" y="0"/>
                </a:lnTo>
                <a:lnTo>
                  <a:pt x="10957451" y="10957451"/>
                </a:lnTo>
                <a:lnTo>
                  <a:pt x="0" y="1095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8687" y="7085134"/>
            <a:ext cx="10957451" cy="10957451"/>
          </a:xfrm>
          <a:custGeom>
            <a:avLst/>
            <a:gdLst/>
            <a:ahLst/>
            <a:cxnLst/>
            <a:rect r="r" b="b" t="t" l="l"/>
            <a:pathLst>
              <a:path h="10957451" w="10957451">
                <a:moveTo>
                  <a:pt x="0" y="0"/>
                </a:moveTo>
                <a:lnTo>
                  <a:pt x="10957451" y="0"/>
                </a:lnTo>
                <a:lnTo>
                  <a:pt x="10957451" y="10957451"/>
                </a:lnTo>
                <a:lnTo>
                  <a:pt x="0" y="1095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90250" y="7405025"/>
            <a:ext cx="18578250" cy="4259643"/>
          </a:xfrm>
          <a:custGeom>
            <a:avLst/>
            <a:gdLst/>
            <a:ahLst/>
            <a:cxnLst/>
            <a:rect r="r" b="b" t="t" l="l"/>
            <a:pathLst>
              <a:path h="4259643" w="18578250">
                <a:moveTo>
                  <a:pt x="0" y="0"/>
                </a:moveTo>
                <a:lnTo>
                  <a:pt x="18578250" y="0"/>
                </a:lnTo>
                <a:lnTo>
                  <a:pt x="18578250" y="4259643"/>
                </a:lnTo>
                <a:lnTo>
                  <a:pt x="0" y="4259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-111422" r="-3489" b="-785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364398" y="6417485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8764" y="-610683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596262" y="7405025"/>
            <a:ext cx="5461463" cy="3154727"/>
          </a:xfrm>
          <a:custGeom>
            <a:avLst/>
            <a:gdLst/>
            <a:ahLst/>
            <a:cxnLst/>
            <a:rect r="r" b="b" t="t" l="l"/>
            <a:pathLst>
              <a:path h="3154727" w="5461463">
                <a:moveTo>
                  <a:pt x="0" y="0"/>
                </a:moveTo>
                <a:lnTo>
                  <a:pt x="5461464" y="0"/>
                </a:lnTo>
                <a:lnTo>
                  <a:pt x="5461464" y="3154727"/>
                </a:lnTo>
                <a:lnTo>
                  <a:pt x="0" y="3154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26537" y="-2220677"/>
            <a:ext cx="5461463" cy="3154727"/>
          </a:xfrm>
          <a:custGeom>
            <a:avLst/>
            <a:gdLst/>
            <a:ahLst/>
            <a:cxnLst/>
            <a:rect r="r" b="b" t="t" l="l"/>
            <a:pathLst>
              <a:path h="3154727" w="5461463">
                <a:moveTo>
                  <a:pt x="0" y="0"/>
                </a:moveTo>
                <a:lnTo>
                  <a:pt x="5461463" y="0"/>
                </a:lnTo>
                <a:lnTo>
                  <a:pt x="5461463" y="3154727"/>
                </a:lnTo>
                <a:lnTo>
                  <a:pt x="0" y="3154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17253" y="547624"/>
            <a:ext cx="4799600" cy="962151"/>
            <a:chOff x="0" y="0"/>
            <a:chExt cx="1264092" cy="2534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4092" cy="253406"/>
            </a:xfrm>
            <a:custGeom>
              <a:avLst/>
              <a:gdLst/>
              <a:ahLst/>
              <a:cxnLst/>
              <a:rect r="r" b="b" t="t" l="l"/>
              <a:pathLst>
                <a:path h="253406" w="1264092">
                  <a:moveTo>
                    <a:pt x="0" y="0"/>
                  </a:moveTo>
                  <a:lnTo>
                    <a:pt x="1264092" y="0"/>
                  </a:lnTo>
                  <a:lnTo>
                    <a:pt x="1264092" y="253406"/>
                  </a:lnTo>
                  <a:lnTo>
                    <a:pt x="0" y="253406"/>
                  </a:lnTo>
                  <a:lnTo>
                    <a:pt x="0" y="0"/>
                  </a:lnTo>
                </a:path>
              </a:pathLst>
            </a:custGeom>
            <a:solidFill>
              <a:srgbClr val="D93DE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2149" y="278233"/>
            <a:ext cx="6080084" cy="1500934"/>
            <a:chOff x="0" y="0"/>
            <a:chExt cx="1601339" cy="3953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01339" cy="395308"/>
            </a:xfrm>
            <a:custGeom>
              <a:avLst/>
              <a:gdLst/>
              <a:ahLst/>
              <a:cxnLst/>
              <a:rect r="r" b="b" t="t" l="l"/>
              <a:pathLst>
                <a:path h="395308" w="1601339">
                  <a:moveTo>
                    <a:pt x="0" y="0"/>
                  </a:moveTo>
                  <a:lnTo>
                    <a:pt x="1601339" y="0"/>
                  </a:lnTo>
                  <a:lnTo>
                    <a:pt x="1601339" y="395308"/>
                  </a:lnTo>
                  <a:lnTo>
                    <a:pt x="0" y="395308"/>
                  </a:lnTo>
                  <a:lnTo>
                    <a:pt x="0" y="0"/>
                  </a:lnTo>
                </a:path>
              </a:pathLst>
            </a:custGeom>
            <a:solidFill>
              <a:srgbClr val="D93D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78632" y="8295640"/>
            <a:ext cx="1086942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Cy Grotesk Grand Bold"/>
              </a:rPr>
              <a:t>POWER OF EDTECH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2149" y="2917533"/>
            <a:ext cx="8216615" cy="315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6"/>
              </a:lnSpc>
            </a:pPr>
            <a:r>
              <a:rPr lang="en-US" sz="3004">
                <a:solidFill>
                  <a:srgbClr val="D9D9D9"/>
                </a:solidFill>
                <a:latin typeface="Cy Grotesk Key"/>
              </a:rPr>
              <a:t> Unequal access to quality education.</a:t>
            </a:r>
          </a:p>
          <a:p>
            <a:pPr>
              <a:lnSpc>
                <a:spcPts val="4206"/>
              </a:lnSpc>
            </a:pPr>
            <a:r>
              <a:rPr lang="en-US" sz="3004">
                <a:solidFill>
                  <a:srgbClr val="D9D9D9"/>
                </a:solidFill>
                <a:latin typeface="Cy Grotesk Key"/>
              </a:rPr>
              <a:t> Disengagement due to a one-size-fits-all approach.</a:t>
            </a:r>
          </a:p>
          <a:p>
            <a:pPr>
              <a:lnSpc>
                <a:spcPts val="4206"/>
              </a:lnSpc>
            </a:pPr>
            <a:r>
              <a:rPr lang="en-US" sz="3004">
                <a:solidFill>
                  <a:srgbClr val="D9D9D9"/>
                </a:solidFill>
                <a:latin typeface="Cy Grotesk Key"/>
              </a:rPr>
              <a:t> Lack of practical skills integration.</a:t>
            </a:r>
          </a:p>
          <a:p>
            <a:pPr>
              <a:lnSpc>
                <a:spcPts val="4206"/>
              </a:lnSpc>
            </a:pPr>
            <a:r>
              <a:rPr lang="en-US" sz="3004">
                <a:solidFill>
                  <a:srgbClr val="D9D9D9"/>
                </a:solidFill>
                <a:latin typeface="Cy Grotesk Key"/>
              </a:rPr>
              <a:t> language barrier </a:t>
            </a:r>
          </a:p>
          <a:p>
            <a:pPr>
              <a:lnSpc>
                <a:spcPts val="4206"/>
              </a:lnSpc>
            </a:pPr>
            <a:r>
              <a:rPr lang="en-US" sz="3004">
                <a:solidFill>
                  <a:srgbClr val="D9D9D9"/>
                </a:solidFill>
                <a:latin typeface="Cy Grotesk Key"/>
              </a:rPr>
              <a:t> difficulties Faced by layman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53391" y="693951"/>
            <a:ext cx="412732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Cy Grotesk Grand Bold"/>
              </a:rPr>
              <a:t>EDtech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05400"/>
            <a:ext cx="4762149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Cy Grotesk Grand Bold"/>
              </a:rPr>
              <a:t>REAL LIFE PROBLEMS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102228" y="-1455660"/>
            <a:ext cx="8185772" cy="9164243"/>
            <a:chOff x="0" y="0"/>
            <a:chExt cx="10914363" cy="1221899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3640632" cy="841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54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 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4900478"/>
              <a:ext cx="10914363" cy="7318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0"/>
                </a:lnSpc>
                <a:spcBef>
                  <a:spcPct val="0"/>
                </a:spcBef>
              </a:pPr>
            </a:p>
            <a:p>
              <a:pPr marL="468923" indent="-234461" lvl="1">
                <a:lnSpc>
                  <a:spcPts val="3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71" spc="-21">
                  <a:solidFill>
                    <a:srgbClr val="FFFFFF"/>
                  </a:solidFill>
                  <a:latin typeface="Helvetica Now"/>
                </a:rPr>
                <a:t>Global Access: Connects universities and students worldwide.</a:t>
              </a:r>
            </a:p>
            <a:p>
              <a:pPr marL="468923" indent="-234461" lvl="1">
                <a:lnSpc>
                  <a:spcPts val="3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71" spc="-21">
                  <a:solidFill>
                    <a:srgbClr val="FFFFFF"/>
                  </a:solidFill>
                  <a:latin typeface="Helvetica Now"/>
                </a:rPr>
                <a:t>Personalized Learning: Tailored content for diverse learning styles.</a:t>
              </a:r>
            </a:p>
            <a:p>
              <a:pPr marL="468923" indent="-234461" lvl="1">
                <a:lnSpc>
                  <a:spcPts val="3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71" spc="-21">
                  <a:solidFill>
                    <a:srgbClr val="FFFFFF"/>
                  </a:solidFill>
                  <a:latin typeface="Helvetica Now"/>
                </a:rPr>
                <a:t>Real-world Exposure: Virtual internships and practical workshops.</a:t>
              </a:r>
            </a:p>
            <a:p>
              <a:pPr marL="468923" indent="-234461" lvl="1">
                <a:lnSpc>
                  <a:spcPts val="3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71" spc="-21">
                  <a:solidFill>
                    <a:srgbClr val="FFFFFF"/>
                  </a:solidFill>
                  <a:latin typeface="Helvetica Now"/>
                </a:rPr>
                <a:t>Networking: Facilitates collaboration and idea exchange.</a:t>
              </a:r>
            </a:p>
            <a:p>
              <a:pPr marL="468923" indent="-234461" lvl="1">
                <a:lnSpc>
                  <a:spcPts val="3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71" spc="-21">
                  <a:solidFill>
                    <a:srgbClr val="FFFFFF"/>
                  </a:solidFill>
                  <a:latin typeface="Helvetica Now"/>
                </a:rPr>
                <a:t>Event Organization: Virtual events enhance interaction and knowledge sharing.</a:t>
              </a:r>
            </a:p>
            <a:p>
              <a:pPr>
                <a:lnSpc>
                  <a:spcPts val="140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06260" y="3283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569450" y="5148227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7851" y="1478408"/>
            <a:ext cx="12132298" cy="1293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18"/>
              </a:lnSpc>
              <a:spcBef>
                <a:spcPct val="0"/>
              </a:spcBef>
            </a:pPr>
            <a:r>
              <a:rPr lang="en-US" sz="7584" strike="noStrike" u="none">
                <a:solidFill>
                  <a:srgbClr val="FFFFFF"/>
                </a:solidFill>
                <a:latin typeface="Canva Sans Bold"/>
              </a:rPr>
              <a:t>5 Main Key Features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72349" y="2893331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91371" y="5331350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85757" y="5904254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51068" y="5490384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Live video chat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53645" y="3235488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AI Assistant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18752" y="5673507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Q And A chatting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044908" y="7875043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026118" y="7875043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26205" y="8217200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user-friendly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07093" y="8217200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ROI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89262" y="-34077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38224" y="10188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84010" y="5379570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155351" y="-889503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20541" y="1339063"/>
            <a:ext cx="6613972" cy="5388950"/>
          </a:xfrm>
          <a:custGeom>
            <a:avLst/>
            <a:gdLst/>
            <a:ahLst/>
            <a:cxnLst/>
            <a:rect r="r" b="b" t="t" l="l"/>
            <a:pathLst>
              <a:path h="5388950" w="6613972">
                <a:moveTo>
                  <a:pt x="0" y="0"/>
                </a:moveTo>
                <a:lnTo>
                  <a:pt x="6613971" y="0"/>
                </a:lnTo>
                <a:lnTo>
                  <a:pt x="6613971" y="5388950"/>
                </a:lnTo>
                <a:lnTo>
                  <a:pt x="0" y="5388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7879" t="-6639" r="-50952" b="-886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40129" y="2675864"/>
            <a:ext cx="5692796" cy="3086100"/>
            <a:chOff x="0" y="0"/>
            <a:chExt cx="1499337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99337" cy="812800"/>
            </a:xfrm>
            <a:custGeom>
              <a:avLst/>
              <a:gdLst/>
              <a:ahLst/>
              <a:cxnLst/>
              <a:rect r="r" b="b" t="t" l="l"/>
              <a:pathLst>
                <a:path h="812800" w="1499337">
                  <a:moveTo>
                    <a:pt x="1499337" y="406400"/>
                  </a:moveTo>
                  <a:lnTo>
                    <a:pt x="1092937" y="0"/>
                  </a:lnTo>
                  <a:lnTo>
                    <a:pt x="109293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092937" y="609600"/>
                  </a:lnTo>
                  <a:lnTo>
                    <a:pt x="1092937" y="812800"/>
                  </a:lnTo>
                  <a:lnTo>
                    <a:pt x="1499337" y="406400"/>
                  </a:lnTo>
                </a:path>
              </a:pathLst>
            </a:custGeom>
            <a:solidFill>
              <a:srgbClr val="794C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8"/>
                </a:lnSpc>
              </a:pPr>
              <a:r>
                <a:rPr lang="en-US" sz="2455" u="sng">
                  <a:solidFill>
                    <a:srgbClr val="FFFFFF"/>
                  </a:solidFill>
                  <a:latin typeface="Montserrat Medium"/>
                  <a:hlinkClick r:id="rId9" tooltip="https://drive.google.com/file/d/1hLEEw6QgiAO4eQ7HDlMeyjxQ-nepgBRD/view?usp=sharing"/>
                </a:rPr>
                <a:t>click here to see video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116100" y="1578974"/>
            <a:ext cx="5931118" cy="48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4"/>
              </a:lnSpc>
              <a:spcBef>
                <a:spcPct val="0"/>
              </a:spcBef>
            </a:pPr>
            <a:r>
              <a:rPr lang="en-US" sz="2910" strike="noStrike" u="none">
                <a:solidFill>
                  <a:srgbClr val="FFFFFF"/>
                </a:solidFill>
                <a:latin typeface="Canva Sans Bold"/>
              </a:rPr>
              <a:t>Live Video Chat Interface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804" y="7079715"/>
            <a:ext cx="9144000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y Grotesk Grand"/>
              </a:rPr>
              <a:t> Invite people</a:t>
            </a:r>
          </a:p>
          <a:p>
            <a:pPr algn="ctr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y Grotesk Grand"/>
              </a:rPr>
              <a:t>Performance setting </a:t>
            </a:r>
          </a:p>
          <a:p>
            <a:pPr algn="ctr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y Grotesk Grand"/>
              </a:rPr>
              <a:t>View full screen </a:t>
            </a:r>
          </a:p>
          <a:p>
            <a:pPr algn="ctr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y Grotesk Grand"/>
              </a:rPr>
              <a:t> Security Options </a:t>
            </a:r>
          </a:p>
          <a:p>
            <a:pPr algn="ctr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y Grotesk Grand"/>
              </a:rPr>
              <a:t>Start Live stream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9463" y="7384515"/>
            <a:ext cx="7531298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y Grotesk Grand"/>
              </a:rPr>
              <a:t>Share Whiteboard</a:t>
            </a:r>
          </a:p>
          <a:p>
            <a:pPr algn="ctr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y Grotesk Grand"/>
              </a:rPr>
              <a:t>Noise Suppression</a:t>
            </a:r>
          </a:p>
          <a:p>
            <a:pPr algn="ctr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y Grotesk Grand"/>
              </a:rPr>
              <a:t>Participants Status </a:t>
            </a:r>
          </a:p>
          <a:p>
            <a:pPr algn="ctr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y Grotesk Grand"/>
              </a:rPr>
              <a:t>Share Video </a:t>
            </a:r>
            <a:r>
              <a:rPr lang="en-US" sz="4000">
                <a:solidFill>
                  <a:srgbClr val="FFFFFF"/>
                </a:solidFill>
                <a:latin typeface="Cy Grotesk Gran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6585" y="180612"/>
            <a:ext cx="1136791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5"/>
              </a:lnSpc>
              <a:spcBef>
                <a:spcPct val="0"/>
              </a:spcBef>
            </a:pPr>
            <a:r>
              <a:rPr lang="en-US" sz="5438" u="sng">
                <a:solidFill>
                  <a:srgbClr val="FFFFFF"/>
                </a:solidFill>
                <a:latin typeface="Cy Grotesk Grand Bold"/>
              </a:rPr>
              <a:t>Webinar Software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41374" y="645687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78234" y="1954046"/>
            <a:ext cx="8306995" cy="3971044"/>
          </a:xfrm>
          <a:custGeom>
            <a:avLst/>
            <a:gdLst/>
            <a:ahLst/>
            <a:cxnLst/>
            <a:rect r="r" b="b" t="t" l="l"/>
            <a:pathLst>
              <a:path h="3971044" w="8306995">
                <a:moveTo>
                  <a:pt x="0" y="0"/>
                </a:moveTo>
                <a:lnTo>
                  <a:pt x="8306996" y="0"/>
                </a:lnTo>
                <a:lnTo>
                  <a:pt x="8306996" y="3971045"/>
                </a:lnTo>
                <a:lnTo>
                  <a:pt x="0" y="39710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79836" y="57150"/>
            <a:ext cx="13180459" cy="1293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18"/>
              </a:lnSpc>
              <a:spcBef>
                <a:spcPct val="0"/>
              </a:spcBef>
            </a:pPr>
            <a:r>
              <a:rPr lang="en-US" sz="7584" strike="noStrike" u="none">
                <a:solidFill>
                  <a:srgbClr val="FFFFFF"/>
                </a:solidFill>
                <a:latin typeface="Canva Sans Bold"/>
              </a:rPr>
              <a:t>AI ASSISTANT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234" y="6288550"/>
            <a:ext cx="8306995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Cy Grotesk Grand Bold"/>
              </a:rPr>
              <a:t>(1) Multi-lingual 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Cy Grotesk Grand Bold"/>
              </a:rPr>
              <a:t>(2) User-Friendly</a:t>
            </a: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Cy Grotesk Grand Bold"/>
              </a:rPr>
              <a:t>(3)Assists with any difficulty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898675" y="3421559"/>
            <a:ext cx="6071390" cy="2657703"/>
            <a:chOff x="0" y="0"/>
            <a:chExt cx="1782029" cy="7800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2029" cy="780069"/>
            </a:xfrm>
            <a:custGeom>
              <a:avLst/>
              <a:gdLst/>
              <a:ahLst/>
              <a:cxnLst/>
              <a:rect r="r" b="b" t="t" l="l"/>
              <a:pathLst>
                <a:path h="780069" w="1782029">
                  <a:moveTo>
                    <a:pt x="1782029" y="390035"/>
                  </a:moveTo>
                  <a:lnTo>
                    <a:pt x="1375629" y="0"/>
                  </a:lnTo>
                  <a:lnTo>
                    <a:pt x="1375629" y="203200"/>
                  </a:lnTo>
                  <a:lnTo>
                    <a:pt x="0" y="203200"/>
                  </a:lnTo>
                  <a:lnTo>
                    <a:pt x="0" y="576869"/>
                  </a:lnTo>
                  <a:lnTo>
                    <a:pt x="1375629" y="576869"/>
                  </a:lnTo>
                  <a:lnTo>
                    <a:pt x="1375629" y="780069"/>
                  </a:lnTo>
                  <a:lnTo>
                    <a:pt x="1782029" y="390035"/>
                  </a:lnTo>
                </a:path>
              </a:pathLst>
            </a:custGeom>
            <a:solidFill>
              <a:srgbClr val="794C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8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740904" y="4121760"/>
            <a:ext cx="528884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u="sng">
                <a:solidFill>
                  <a:srgbClr val="FFFFFF"/>
                </a:solidFill>
                <a:latin typeface="Cy Grotesk Grand Bold"/>
                <a:hlinkClick r:id="rId9" tooltip="https://drive.google.com/file/d/10ff_8o-cr7ai4PbqlH2hYO6Q1jyzxdSv/view?usp=share_link"/>
              </a:rPr>
              <a:t>d</a:t>
            </a:r>
            <a:r>
              <a:rPr lang="en-US" sz="4000" u="sng">
                <a:solidFill>
                  <a:srgbClr val="FFFFFF"/>
                </a:solidFill>
                <a:latin typeface="Cy Grotesk Grand"/>
                <a:hlinkClick r:id="rId10" tooltip="https://drive.google.com/file/d/10ff_8o-cr7ai4PbqlH2hYO6Q1jyzxdSv/view?usp=share_link"/>
              </a:rPr>
              <a:t>emo video here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6763" y="1860982"/>
            <a:ext cx="8977819" cy="5050023"/>
          </a:xfrm>
          <a:custGeom>
            <a:avLst/>
            <a:gdLst/>
            <a:ahLst/>
            <a:cxnLst/>
            <a:rect r="r" b="b" t="t" l="l"/>
            <a:pathLst>
              <a:path h="5050023" w="8977819">
                <a:moveTo>
                  <a:pt x="0" y="0"/>
                </a:moveTo>
                <a:lnTo>
                  <a:pt x="8977819" y="0"/>
                </a:lnTo>
                <a:lnTo>
                  <a:pt x="8977819" y="5050024"/>
                </a:lnTo>
                <a:lnTo>
                  <a:pt x="0" y="50500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48371" y="4589741"/>
            <a:ext cx="9497157" cy="5342151"/>
          </a:xfrm>
          <a:custGeom>
            <a:avLst/>
            <a:gdLst/>
            <a:ahLst/>
            <a:cxnLst/>
            <a:rect r="r" b="b" t="t" l="l"/>
            <a:pathLst>
              <a:path h="5342151" w="9497157">
                <a:moveTo>
                  <a:pt x="0" y="0"/>
                </a:moveTo>
                <a:lnTo>
                  <a:pt x="9497157" y="0"/>
                </a:lnTo>
                <a:lnTo>
                  <a:pt x="9497157" y="5342150"/>
                </a:lnTo>
                <a:lnTo>
                  <a:pt x="0" y="5342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5060" y="143052"/>
            <a:ext cx="9289521" cy="1293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18"/>
              </a:lnSpc>
              <a:spcBef>
                <a:spcPct val="0"/>
              </a:spcBef>
            </a:pPr>
            <a:r>
              <a:rPr lang="en-US" sz="7584" strike="noStrike" u="none">
                <a:solidFill>
                  <a:srgbClr val="FFFFFF"/>
                </a:solidFill>
                <a:latin typeface="Canva Sans Bold"/>
              </a:rPr>
              <a:t>Final Website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4640" y="514350"/>
            <a:ext cx="16174660" cy="9258300"/>
            <a:chOff x="0" y="0"/>
            <a:chExt cx="21566213" cy="12344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45" t="0" r="645" b="0"/>
            <a:stretch>
              <a:fillRect/>
            </a:stretch>
          </p:blipFill>
          <p:spPr>
            <a:xfrm flipH="false" flipV="false">
              <a:off x="0" y="0"/>
              <a:ext cx="10719606" cy="61087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846" t="0" r="846" b="407"/>
            <a:stretch>
              <a:fillRect/>
            </a:stretch>
          </p:blipFill>
          <p:spPr>
            <a:xfrm flipH="false" flipV="false">
              <a:off x="10846606" y="0"/>
              <a:ext cx="10719606" cy="61087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846" t="407" r="846" b="0"/>
            <a:stretch>
              <a:fillRect/>
            </a:stretch>
          </p:blipFill>
          <p:spPr>
            <a:xfrm flipH="false" flipV="false">
              <a:off x="0" y="6235700"/>
              <a:ext cx="10719606" cy="61087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645" t="0" r="645" b="0"/>
            <a:stretch>
              <a:fillRect/>
            </a:stretch>
          </p:blipFill>
          <p:spPr>
            <a:xfrm flipH="false" flipV="false">
              <a:off x="10846606" y="6235700"/>
              <a:ext cx="10719606" cy="6108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53940"/>
            <a:ext cx="17259300" cy="1293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18"/>
              </a:lnSpc>
              <a:spcBef>
                <a:spcPct val="0"/>
              </a:spcBef>
            </a:pPr>
            <a:r>
              <a:rPr lang="en-US" sz="7584" strike="noStrike" u="none">
                <a:solidFill>
                  <a:srgbClr val="FFFFFF"/>
                </a:solidFill>
                <a:latin typeface="Canva Sans Bold"/>
              </a:rPr>
              <a:t>Main Key Feature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8534" y="2191801"/>
            <a:ext cx="17396668" cy="457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8" indent="-399419" lvl="1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strike="noStrike" u="none">
                <a:solidFill>
                  <a:srgbClr val="FFFFFF"/>
                </a:solidFill>
                <a:latin typeface="Canva Sans Bold"/>
              </a:rPr>
              <a:t>Integrated live video streaming for webinars and real-time campus tours.</a:t>
            </a:r>
          </a:p>
          <a:p>
            <a:pPr algn="l" marL="798838" indent="-399419" lvl="1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strike="noStrike" u="none">
                <a:solidFill>
                  <a:srgbClr val="FFFFFF"/>
                </a:solidFill>
                <a:latin typeface="Canva Sans Bold"/>
              </a:rPr>
              <a:t>Text-based Q&amp;A for interactive engagement.</a:t>
            </a:r>
          </a:p>
          <a:p>
            <a:pPr algn="l" marL="798838" indent="-399419" lvl="1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strike="noStrike" u="none">
                <a:solidFill>
                  <a:srgbClr val="FFFFFF"/>
                </a:solidFill>
                <a:latin typeface="Canva Sans Bold"/>
              </a:rPr>
              <a:t>Youtube Live Stream </a:t>
            </a:r>
          </a:p>
          <a:p>
            <a:pPr algn="l" marL="798838" indent="-399419" lvl="1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strike="noStrike" u="none">
                <a:solidFill>
                  <a:srgbClr val="FFFFFF"/>
                </a:solidFill>
                <a:latin typeface="Canva Sans Bold"/>
              </a:rPr>
              <a:t>Recorded video on youtube </a:t>
            </a:r>
          </a:p>
          <a:p>
            <a:pPr algn="l" marL="798838" indent="-399419" lvl="1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strike="noStrike" u="none">
                <a:solidFill>
                  <a:srgbClr val="FFFFFF"/>
                </a:solidFill>
                <a:latin typeface="Canva Sans Bold"/>
              </a:rPr>
              <a:t>Universities can access event participation metrics</a:t>
            </a:r>
          </a:p>
          <a:p>
            <a:pPr algn="l" marL="798838" indent="-399419" lvl="1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strike="noStrike" u="none">
                <a:solidFill>
                  <a:srgbClr val="FFFFFF"/>
                </a:solidFill>
                <a:latin typeface="Canva Sans Bold"/>
              </a:rPr>
              <a:t>Event Schedule </a:t>
            </a:r>
          </a:p>
          <a:p>
            <a:pPr algn="l" marL="798838" indent="-399419" lvl="1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strike="noStrike" u="none">
                <a:solidFill>
                  <a:srgbClr val="FFFFFF"/>
                </a:solidFill>
                <a:latin typeface="Canva Sans Bold"/>
              </a:rPr>
              <a:t>E-mail notification on confirmation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0529" y="310768"/>
            <a:ext cx="11998589" cy="129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8"/>
              </a:lnSpc>
            </a:pPr>
            <a:r>
              <a:rPr lang="en-US" sz="7584">
                <a:solidFill>
                  <a:srgbClr val="FFFFFF"/>
                </a:solidFill>
                <a:latin typeface="Canva Sans Bold"/>
              </a:rPr>
              <a:t>RETURN OF INVESTMENT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7704" y="2040390"/>
            <a:ext cx="17704240" cy="682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Arimo Bold"/>
              </a:rPr>
              <a:t>A STUDENT OF 3-TIER COLLEGE/RURAL WILL BE ABLE TO ATTEND WEBINARS OF 2 &amp; 1 TIER COLLEGES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Arimo Bold"/>
              </a:rPr>
              <a:t>This system is widely demanded as the similar versions are very costly so this might be accepted more by the education system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Arimo Bold"/>
              </a:rPr>
              <a:t>The formula for ROI is (Net gain from investment)/(cost of investment)*100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Arimo Bold"/>
              </a:rPr>
              <a:t>The strategies for revenue generation might be through ticket sales, sponsorships &amp; partnerships while managing the cost for the technology&amp; marketing.</a:t>
            </a:r>
          </a:p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Arimo Bold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DAFsrwZhtWU</dc:identifier>
  <dcterms:modified xsi:type="dcterms:W3CDTF">2011-08-01T06:04:30Z</dcterms:modified>
  <cp:revision>1</cp:revision>
  <dc:title>Global Access: Connects universities and students worldwide. Personalized Learning: Tailored content for diverse learning styles. Real-world Exposure: Virtual internships and practical workshops. Networking: Facilitates collaboration and idea exchange.</dc:title>
</cp:coreProperties>
</file>